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8" r:id="rId2"/>
    <p:sldId id="257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rga-MeszarosB\_Munka\PPT\20250522_B&#201;T_R&#193;&#201;T\20250522_B&#201;T_R&#193;&#201;T%20kimutat&#225;sok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rga-MeszarosB\_Munka\PPT\20250522_B&#201;T_R&#193;&#201;T\20250522_B&#201;T_R&#193;&#201;T%20kimutat&#225;sok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munkalap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rga-MeszarosB\_Munka\PPT\20250522_B&#201;T_R&#193;&#201;T\20250522_B&#201;T_R&#193;&#201;T%20kimutat&#225;sok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rgbClr val="0070C0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hu-HU" sz="1800" b="1">
                <a:solidFill>
                  <a:srgbClr val="0070C0"/>
                </a:solidFill>
                <a:latin typeface="Century Gothic" panose="020B0502020202020204" pitchFamily="34" charset="0"/>
              </a:rPr>
              <a:t>Rendőrség - Korfa</a:t>
            </a:r>
          </a:p>
        </c:rich>
      </c:tx>
      <c:layout>
        <c:manualLayout>
          <c:xMode val="edge"/>
          <c:yMode val="edge"/>
          <c:x val="2.5446168093352834E-2"/>
          <c:y val="1.95257764579018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rgbClr val="0070C0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hu-HU"/>
        </a:p>
      </c:txPr>
    </c:title>
    <c:autoTitleDeleted val="0"/>
    <c:plotArea>
      <c:layout>
        <c:manualLayout>
          <c:layoutTarget val="inner"/>
          <c:xMode val="edge"/>
          <c:yMode val="edge"/>
          <c:x val="0.12344698292023842"/>
          <c:y val="9.7984024332766664E-2"/>
          <c:w val="0.84565571302309894"/>
          <c:h val="0.85973307022596368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Munka5!$H$13</c:f>
              <c:strCache>
                <c:ptCount val="1"/>
                <c:pt idx="0">
                  <c:v>nő</c:v>
                </c:pt>
              </c:strCache>
            </c:strRef>
          </c:tx>
          <c:spPr>
            <a:solidFill>
              <a:srgbClr val="FF5050"/>
            </a:solidFill>
            <a:ln>
              <a:noFill/>
            </a:ln>
            <a:effectLst/>
          </c:spPr>
          <c:invertIfNegative val="0"/>
          <c:dLbls>
            <c:dLbl>
              <c:idx val="9"/>
              <c:layout>
                <c:manualLayout>
                  <c:x val="3.2840722495894911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1B5-4A49-BB23-BE7EB2D7F816}"/>
                </c:ext>
              </c:extLst>
            </c:dLbl>
            <c:dLbl>
              <c:idx val="10"/>
              <c:layout>
                <c:manualLayout>
                  <c:x val="3.7219485495347565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1B5-4A49-BB23-BE7EB2D7F8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Munka5!$B$14:$B$24</c:f>
              <c:strCache>
                <c:ptCount val="11"/>
                <c:pt idx="0">
                  <c:v>25 év alatt</c:v>
                </c:pt>
                <c:pt idx="1">
                  <c:v>25-29 év</c:v>
                </c:pt>
                <c:pt idx="2">
                  <c:v>30-34 év</c:v>
                </c:pt>
                <c:pt idx="3">
                  <c:v>35-39 év</c:v>
                </c:pt>
                <c:pt idx="4">
                  <c:v>40-44 év</c:v>
                </c:pt>
                <c:pt idx="5">
                  <c:v>45-49 év</c:v>
                </c:pt>
                <c:pt idx="6">
                  <c:v>50-54 év</c:v>
                </c:pt>
                <c:pt idx="7">
                  <c:v>55-59 év</c:v>
                </c:pt>
                <c:pt idx="8">
                  <c:v>60-64 év</c:v>
                </c:pt>
                <c:pt idx="9">
                  <c:v>65-69 év</c:v>
                </c:pt>
                <c:pt idx="10">
                  <c:v>70 év felett</c:v>
                </c:pt>
              </c:strCache>
            </c:strRef>
          </c:cat>
          <c:val>
            <c:numRef>
              <c:f>Munka5!$H$14:$H$24</c:f>
              <c:numCache>
                <c:formatCode>General</c:formatCode>
                <c:ptCount val="11"/>
                <c:pt idx="0">
                  <c:v>1591</c:v>
                </c:pt>
                <c:pt idx="1">
                  <c:v>1531</c:v>
                </c:pt>
                <c:pt idx="2">
                  <c:v>2008</c:v>
                </c:pt>
                <c:pt idx="3">
                  <c:v>2207</c:v>
                </c:pt>
                <c:pt idx="4">
                  <c:v>2678</c:v>
                </c:pt>
                <c:pt idx="5">
                  <c:v>3316</c:v>
                </c:pt>
                <c:pt idx="6">
                  <c:v>2816</c:v>
                </c:pt>
                <c:pt idx="7">
                  <c:v>1952</c:v>
                </c:pt>
                <c:pt idx="8">
                  <c:v>562</c:v>
                </c:pt>
                <c:pt idx="9">
                  <c:v>55</c:v>
                </c:pt>
                <c:pt idx="1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1B5-4A49-BB23-BE7EB2D7F816}"/>
            </c:ext>
          </c:extLst>
        </c:ser>
        <c:ser>
          <c:idx val="0"/>
          <c:order val="1"/>
          <c:tx>
            <c:strRef>
              <c:f>Munka5!$G$13</c:f>
              <c:strCache>
                <c:ptCount val="1"/>
                <c:pt idx="0">
                  <c:v>férfi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33DF68D9-6AC1-4263-A4EE-9F3613A70EF4}" type="CELLRANGE">
                      <a:rPr lang="en-US"/>
                      <a:pPr/>
                      <a:t>[CELLATARTOMÁNY]</a:t>
                    </a:fld>
                    <a:endParaRPr lang="hu-HU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21B5-4A49-BB23-BE7EB2D7F816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8E31F74A-D20A-4A87-A336-856A8C238D3F}" type="CELLRANGE">
                      <a:rPr lang="hu-HU"/>
                      <a:pPr/>
                      <a:t>[CELLATARTOMÁNY]</a:t>
                    </a:fld>
                    <a:endParaRPr lang="hu-HU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21B5-4A49-BB23-BE7EB2D7F816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D39AB275-A821-49DB-9326-B4C4285D33E7}" type="CELLRANGE">
                      <a:rPr lang="hu-HU"/>
                      <a:pPr/>
                      <a:t>[CELLATARTOMÁNY]</a:t>
                    </a:fld>
                    <a:endParaRPr lang="hu-HU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21B5-4A49-BB23-BE7EB2D7F816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AE0C8740-9FCC-450F-BF5F-EEAA066DC29B}" type="CELLRANGE">
                      <a:rPr lang="hu-HU"/>
                      <a:pPr/>
                      <a:t>[CELLATARTOMÁNY]</a:t>
                    </a:fld>
                    <a:endParaRPr lang="hu-HU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21B5-4A49-BB23-BE7EB2D7F816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F2075C19-CC86-40BF-827E-FD6525E06EA9}" type="CELLRANGE">
                      <a:rPr lang="hu-HU"/>
                      <a:pPr/>
                      <a:t>[CELLATARTOMÁNY]</a:t>
                    </a:fld>
                    <a:endParaRPr lang="hu-HU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21B5-4A49-BB23-BE7EB2D7F816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fld id="{ACE8C0B0-ED9D-4FFA-84E4-AD518EB42751}" type="CELLRANGE">
                      <a:rPr lang="hu-HU"/>
                      <a:pPr/>
                      <a:t>[CELLATARTOMÁNY]</a:t>
                    </a:fld>
                    <a:endParaRPr lang="hu-HU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21B5-4A49-BB23-BE7EB2D7F816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fld id="{7C6EDFF2-2645-4851-B658-863197788E2A}" type="CELLRANGE">
                      <a:rPr lang="hu-HU"/>
                      <a:pPr/>
                      <a:t>[CELLATARTOMÁNY]</a:t>
                    </a:fld>
                    <a:endParaRPr lang="hu-HU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21B5-4A49-BB23-BE7EB2D7F816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fld id="{2A197BBB-0EAD-4835-B842-9BBCFF63AA72}" type="CELLRANGE">
                      <a:rPr lang="hu-HU"/>
                      <a:pPr/>
                      <a:t>[CELLATARTOMÁNY]</a:t>
                    </a:fld>
                    <a:endParaRPr lang="hu-HU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21B5-4A49-BB23-BE7EB2D7F816}"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fld id="{740CEC64-44FF-4257-A8BA-7AB93B8F56EF}" type="CELLRANGE">
                      <a:rPr lang="hu-HU"/>
                      <a:pPr/>
                      <a:t>[CELLATARTOMÁNY]</a:t>
                    </a:fld>
                    <a:endParaRPr lang="hu-HU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21B5-4A49-BB23-BE7EB2D7F816}"/>
                </c:ext>
              </c:extLst>
            </c:dLbl>
            <c:dLbl>
              <c:idx val="9"/>
              <c:layout>
                <c:manualLayout>
                  <c:x val="-4.0262036210990865E-2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5CC7276-FB83-4E28-A325-5A970DD5D20B}" type="CELLRANGE">
                      <a:rPr lang="en-US" sz="1600"/>
                      <a:pPr>
                        <a:defRPr sz="1600" b="1">
                          <a:solidFill>
                            <a:sysClr val="windowText" lastClr="000000"/>
                          </a:solidFill>
                        </a:defRPr>
                      </a:pPr>
                      <a:t>[CELLATARTOMÁNY]</a:t>
                    </a:fld>
                    <a:endParaRPr lang="hu-H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C-21B5-4A49-BB23-BE7EB2D7F816}"/>
                </c:ext>
              </c:extLst>
            </c:dLbl>
            <c:dLbl>
              <c:idx val="10"/>
              <c:layout>
                <c:manualLayout>
                  <c:x val="-3.2178216969519516E-2"/>
                  <c:y val="-3.279386140229770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8AF9809-9C42-4320-85D1-8B5EA2957A08}" type="CELLRANGE">
                      <a:rPr lang="en-US" sz="1600"/>
                      <a:pPr>
                        <a:defRPr sz="1600" b="1">
                          <a:solidFill>
                            <a:sysClr val="windowText" lastClr="000000"/>
                          </a:solidFill>
                        </a:defRPr>
                      </a:pPr>
                      <a:t>[CELLATARTOMÁNY]</a:t>
                    </a:fld>
                    <a:endParaRPr lang="hu-H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21B5-4A49-BB23-BE7EB2D7F8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inBase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Munka5!$B$14:$B$24</c:f>
              <c:strCache>
                <c:ptCount val="11"/>
                <c:pt idx="0">
                  <c:v>25 év alatt</c:v>
                </c:pt>
                <c:pt idx="1">
                  <c:v>25-29 év</c:v>
                </c:pt>
                <c:pt idx="2">
                  <c:v>30-34 év</c:v>
                </c:pt>
                <c:pt idx="3">
                  <c:v>35-39 év</c:v>
                </c:pt>
                <c:pt idx="4">
                  <c:v>40-44 év</c:v>
                </c:pt>
                <c:pt idx="5">
                  <c:v>45-49 év</c:v>
                </c:pt>
                <c:pt idx="6">
                  <c:v>50-54 év</c:v>
                </c:pt>
                <c:pt idx="7">
                  <c:v>55-59 év</c:v>
                </c:pt>
                <c:pt idx="8">
                  <c:v>60-64 év</c:v>
                </c:pt>
                <c:pt idx="9">
                  <c:v>65-69 év</c:v>
                </c:pt>
                <c:pt idx="10">
                  <c:v>70 év felett</c:v>
                </c:pt>
              </c:strCache>
            </c:strRef>
          </c:cat>
          <c:val>
            <c:numRef>
              <c:f>Munka5!$G$14:$G$24</c:f>
              <c:numCache>
                <c:formatCode>General</c:formatCode>
                <c:ptCount val="11"/>
                <c:pt idx="0">
                  <c:v>-2093</c:v>
                </c:pt>
                <c:pt idx="1">
                  <c:v>-2327</c:v>
                </c:pt>
                <c:pt idx="2">
                  <c:v>-3005</c:v>
                </c:pt>
                <c:pt idx="3">
                  <c:v>-4004</c:v>
                </c:pt>
                <c:pt idx="4">
                  <c:v>-4843</c:v>
                </c:pt>
                <c:pt idx="5">
                  <c:v>-6482</c:v>
                </c:pt>
                <c:pt idx="6">
                  <c:v>-5255</c:v>
                </c:pt>
                <c:pt idx="7">
                  <c:v>-2711</c:v>
                </c:pt>
                <c:pt idx="8">
                  <c:v>-1007</c:v>
                </c:pt>
                <c:pt idx="9">
                  <c:v>-108</c:v>
                </c:pt>
                <c:pt idx="10">
                  <c:v>-18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Munka5!$C$14:$C$24</c15:f>
                <c15:dlblRangeCache>
                  <c:ptCount val="11"/>
                  <c:pt idx="0">
                    <c:v>2093</c:v>
                  </c:pt>
                  <c:pt idx="1">
                    <c:v>2327</c:v>
                  </c:pt>
                  <c:pt idx="2">
                    <c:v>3005</c:v>
                  </c:pt>
                  <c:pt idx="3">
                    <c:v>4004</c:v>
                  </c:pt>
                  <c:pt idx="4">
                    <c:v>4843</c:v>
                  </c:pt>
                  <c:pt idx="5">
                    <c:v>6482</c:v>
                  </c:pt>
                  <c:pt idx="6">
                    <c:v>5255</c:v>
                  </c:pt>
                  <c:pt idx="7">
                    <c:v>2711</c:v>
                  </c:pt>
                  <c:pt idx="8">
                    <c:v>1007</c:v>
                  </c:pt>
                  <c:pt idx="9">
                    <c:v>108</c:v>
                  </c:pt>
                  <c:pt idx="10">
                    <c:v>18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E-21B5-4A49-BB23-BE7EB2D7F8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533809336"/>
        <c:axId val="533809664"/>
      </c:barChart>
      <c:catAx>
        <c:axId val="533809336"/>
        <c:scaling>
          <c:orientation val="maxMin"/>
        </c:scaling>
        <c:delete val="0"/>
        <c:axPos val="r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533809664"/>
        <c:crosses val="autoZero"/>
        <c:auto val="1"/>
        <c:lblAlgn val="ctr"/>
        <c:lblOffset val="100"/>
        <c:noMultiLvlLbl val="0"/>
      </c:catAx>
      <c:valAx>
        <c:axId val="533809664"/>
        <c:scaling>
          <c:orientation val="maxMin"/>
        </c:scaling>
        <c:delete val="1"/>
        <c:axPos val="t"/>
        <c:numFmt formatCode="General" sourceLinked="1"/>
        <c:majorTickMark val="none"/>
        <c:minorTickMark val="none"/>
        <c:tickLblPos val="nextTo"/>
        <c:crossAx val="533809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860240687753372"/>
          <c:y val="0.11741461850622302"/>
          <c:w val="7.2896120122448393E-2"/>
          <c:h val="0.1215003706084676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hu-HU" sz="1800" b="1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Büntetés-végrehajtás - Korfa</a:t>
            </a:r>
          </a:p>
        </c:rich>
      </c:tx>
      <c:layout>
        <c:manualLayout>
          <c:xMode val="edge"/>
          <c:yMode val="edge"/>
          <c:x val="4.0180082804545866E-2"/>
          <c:y val="2.97126915305311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hu-HU"/>
        </a:p>
      </c:txPr>
    </c:title>
    <c:autoTitleDeleted val="0"/>
    <c:plotArea>
      <c:layout>
        <c:manualLayout>
          <c:layoutTarget val="inner"/>
          <c:xMode val="edge"/>
          <c:yMode val="edge"/>
          <c:x val="7.1057856898322488E-2"/>
          <c:y val="0.11573492775286497"/>
          <c:w val="0.91507950920123637"/>
          <c:h val="0.81675113480770056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Munka5!$H$32</c:f>
              <c:strCache>
                <c:ptCount val="1"/>
                <c:pt idx="0">
                  <c:v>nő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9"/>
              <c:layout>
                <c:manualLayout>
                  <c:x val="2.6297017566200592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BDD-413F-AEC8-C52647E6D21B}"/>
                </c:ext>
              </c:extLst>
            </c:dLbl>
            <c:dLbl>
              <c:idx val="10"/>
              <c:layout>
                <c:manualLayout>
                  <c:x val="3.0679853827234118E-2"/>
                  <c:y val="3.3014101700590171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BDD-413F-AEC8-C52647E6D2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Munka5!$B$33:$B$43</c:f>
              <c:strCache>
                <c:ptCount val="11"/>
                <c:pt idx="0">
                  <c:v>25 év alatt</c:v>
                </c:pt>
                <c:pt idx="1">
                  <c:v>25-29 év</c:v>
                </c:pt>
                <c:pt idx="2">
                  <c:v>30-34 év</c:v>
                </c:pt>
                <c:pt idx="3">
                  <c:v>35-39 év</c:v>
                </c:pt>
                <c:pt idx="4">
                  <c:v>40-44 év</c:v>
                </c:pt>
                <c:pt idx="5">
                  <c:v>45-49 év</c:v>
                </c:pt>
                <c:pt idx="6">
                  <c:v>50-54 év</c:v>
                </c:pt>
                <c:pt idx="7">
                  <c:v>55-59 év</c:v>
                </c:pt>
                <c:pt idx="8">
                  <c:v>60-64 év</c:v>
                </c:pt>
                <c:pt idx="9">
                  <c:v>65-69 év</c:v>
                </c:pt>
                <c:pt idx="10">
                  <c:v>70 év felett</c:v>
                </c:pt>
              </c:strCache>
            </c:strRef>
          </c:cat>
          <c:val>
            <c:numRef>
              <c:f>Munka5!$H$33:$H$43</c:f>
              <c:numCache>
                <c:formatCode>General</c:formatCode>
                <c:ptCount val="11"/>
                <c:pt idx="0">
                  <c:v>296</c:v>
                </c:pt>
                <c:pt idx="1">
                  <c:v>430</c:v>
                </c:pt>
                <c:pt idx="2">
                  <c:v>512</c:v>
                </c:pt>
                <c:pt idx="3">
                  <c:v>544</c:v>
                </c:pt>
                <c:pt idx="4">
                  <c:v>555</c:v>
                </c:pt>
                <c:pt idx="5">
                  <c:v>782</c:v>
                </c:pt>
                <c:pt idx="6">
                  <c:v>610</c:v>
                </c:pt>
                <c:pt idx="7">
                  <c:v>452</c:v>
                </c:pt>
                <c:pt idx="8">
                  <c:v>92</c:v>
                </c:pt>
                <c:pt idx="9">
                  <c:v>5</c:v>
                </c:pt>
                <c:pt idx="1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BDD-413F-AEC8-C52647E6D21B}"/>
            </c:ext>
          </c:extLst>
        </c:ser>
        <c:ser>
          <c:idx val="0"/>
          <c:order val="1"/>
          <c:tx>
            <c:strRef>
              <c:f>Munka5!$G$32</c:f>
              <c:strCache>
                <c:ptCount val="1"/>
                <c:pt idx="0">
                  <c:v>férfi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6E336234-DFF4-4C4F-87FD-86435EEC12A1}" type="CELLRANGE">
                      <a:rPr lang="en-US"/>
                      <a:pPr/>
                      <a:t>[CELLATARTOMÁNY]</a:t>
                    </a:fld>
                    <a:endParaRPr lang="hu-HU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9BDD-413F-AEC8-C52647E6D21B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83656786-9779-43FD-B260-5D156AAB7A3C}" type="CELLRANGE">
                      <a:rPr lang="hu-HU"/>
                      <a:pPr/>
                      <a:t>[CELLATARTOMÁNY]</a:t>
                    </a:fld>
                    <a:endParaRPr lang="hu-HU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9BDD-413F-AEC8-C52647E6D21B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256662CC-F032-4792-AD5D-1EB572E86B85}" type="CELLRANGE">
                      <a:rPr lang="hu-HU"/>
                      <a:pPr/>
                      <a:t>[CELLATARTOMÁNY]</a:t>
                    </a:fld>
                    <a:endParaRPr lang="hu-HU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9BDD-413F-AEC8-C52647E6D21B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7BEE2D6D-2D4D-41F3-93E3-F129A79B6A48}" type="CELLRANGE">
                      <a:rPr lang="hu-HU"/>
                      <a:pPr/>
                      <a:t>[CELLATARTOMÁNY]</a:t>
                    </a:fld>
                    <a:endParaRPr lang="hu-HU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9BDD-413F-AEC8-C52647E6D21B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192054A8-B323-42E2-ADAD-794054B59D8B}" type="CELLRANGE">
                      <a:rPr lang="hu-HU"/>
                      <a:pPr/>
                      <a:t>[CELLATARTOMÁNY]</a:t>
                    </a:fld>
                    <a:endParaRPr lang="hu-HU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9BDD-413F-AEC8-C52647E6D21B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fld id="{B55722F7-798B-4C8B-94B5-279C2A9F983D}" type="CELLRANGE">
                      <a:rPr lang="hu-HU"/>
                      <a:pPr/>
                      <a:t>[CELLATARTOMÁNY]</a:t>
                    </a:fld>
                    <a:endParaRPr lang="hu-HU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9BDD-413F-AEC8-C52647E6D21B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fld id="{21270408-B307-4F4D-A939-90382BC1A001}" type="CELLRANGE">
                      <a:rPr lang="hu-HU"/>
                      <a:pPr/>
                      <a:t>[CELLATARTOMÁNY]</a:t>
                    </a:fld>
                    <a:endParaRPr lang="hu-HU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9BDD-413F-AEC8-C52647E6D21B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fld id="{D691552C-E7A4-425D-85DF-55F286888691}" type="CELLRANGE">
                      <a:rPr lang="hu-HU"/>
                      <a:pPr/>
                      <a:t>[CELLATARTOMÁNY]</a:t>
                    </a:fld>
                    <a:endParaRPr lang="hu-HU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9BDD-413F-AEC8-C52647E6D21B}"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fld id="{03EBE6A2-3F21-4586-9EC6-4344FEC9F26F}" type="CELLRANGE">
                      <a:rPr lang="hu-HU"/>
                      <a:pPr/>
                      <a:t>[CELLATARTOMÁNY]</a:t>
                    </a:fld>
                    <a:endParaRPr lang="hu-HU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9BDD-413F-AEC8-C52647E6D21B}"/>
                </c:ext>
              </c:extLst>
            </c:dLbl>
            <c:dLbl>
              <c:idx val="9"/>
              <c:layout>
                <c:manualLayout>
                  <c:x val="-3.0679853827234118E-2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30A76E7-4C60-439A-BDAE-97A2305D1C28}" type="CELLRANGE">
                      <a:rPr lang="en-US" sz="1600"/>
                      <a:pPr>
                        <a:defRPr sz="1600" b="1">
                          <a:solidFill>
                            <a:sysClr val="windowText" lastClr="000000"/>
                          </a:solidFill>
                        </a:defRPr>
                      </a:pPr>
                      <a:t>[CELLATARTOMÁNY]</a:t>
                    </a:fld>
                    <a:endParaRPr lang="hu-H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C-9BDD-413F-AEC8-C52647E6D21B}"/>
                </c:ext>
              </c:extLst>
            </c:dLbl>
            <c:dLbl>
              <c:idx val="10"/>
              <c:layout>
                <c:manualLayout>
                  <c:x val="-1.890359168241966E-2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C251A2D-E113-4168-9AEF-58B4786A300D}" type="CELLRANGE">
                      <a:rPr lang="en-US">
                        <a:solidFill>
                          <a:schemeClr val="tx1"/>
                        </a:solidFill>
                      </a:rPr>
                      <a:pPr>
                        <a:defRPr sz="1600" b="1">
                          <a:solidFill>
                            <a:schemeClr val="tx1"/>
                          </a:solidFill>
                        </a:defRPr>
                      </a:pPr>
                      <a:t>[CELLATARTOMÁNY]</a:t>
                    </a:fld>
                    <a:endParaRPr lang="hu-H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9BDD-413F-AEC8-C52647E6D2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Munka5!$B$33:$B$43</c:f>
              <c:strCache>
                <c:ptCount val="11"/>
                <c:pt idx="0">
                  <c:v>25 év alatt</c:v>
                </c:pt>
                <c:pt idx="1">
                  <c:v>25-29 év</c:v>
                </c:pt>
                <c:pt idx="2">
                  <c:v>30-34 év</c:v>
                </c:pt>
                <c:pt idx="3">
                  <c:v>35-39 év</c:v>
                </c:pt>
                <c:pt idx="4">
                  <c:v>40-44 év</c:v>
                </c:pt>
                <c:pt idx="5">
                  <c:v>45-49 év</c:v>
                </c:pt>
                <c:pt idx="6">
                  <c:v>50-54 év</c:v>
                </c:pt>
                <c:pt idx="7">
                  <c:v>55-59 év</c:v>
                </c:pt>
                <c:pt idx="8">
                  <c:v>60-64 év</c:v>
                </c:pt>
                <c:pt idx="9">
                  <c:v>65-69 év</c:v>
                </c:pt>
                <c:pt idx="10">
                  <c:v>70 év felett</c:v>
                </c:pt>
              </c:strCache>
            </c:strRef>
          </c:cat>
          <c:val>
            <c:numRef>
              <c:f>Munka5!$G$33:$G$43</c:f>
              <c:numCache>
                <c:formatCode>General</c:formatCode>
                <c:ptCount val="11"/>
                <c:pt idx="0">
                  <c:v>-407</c:v>
                </c:pt>
                <c:pt idx="1">
                  <c:v>-471</c:v>
                </c:pt>
                <c:pt idx="2">
                  <c:v>-523</c:v>
                </c:pt>
                <c:pt idx="3">
                  <c:v>-680</c:v>
                </c:pt>
                <c:pt idx="4">
                  <c:v>-791</c:v>
                </c:pt>
                <c:pt idx="5">
                  <c:v>-1253</c:v>
                </c:pt>
                <c:pt idx="6">
                  <c:v>-948</c:v>
                </c:pt>
                <c:pt idx="7">
                  <c:v>-474</c:v>
                </c:pt>
                <c:pt idx="8">
                  <c:v>-169</c:v>
                </c:pt>
                <c:pt idx="9">
                  <c:v>-9</c:v>
                </c:pt>
                <c:pt idx="10">
                  <c:v>0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Munka5!$C$33:$C$43</c15:f>
                <c15:dlblRangeCache>
                  <c:ptCount val="11"/>
                  <c:pt idx="0">
                    <c:v>407</c:v>
                  </c:pt>
                  <c:pt idx="1">
                    <c:v>471</c:v>
                  </c:pt>
                  <c:pt idx="2">
                    <c:v>523</c:v>
                  </c:pt>
                  <c:pt idx="3">
                    <c:v>680</c:v>
                  </c:pt>
                  <c:pt idx="4">
                    <c:v>791</c:v>
                  </c:pt>
                  <c:pt idx="5">
                    <c:v>1253</c:v>
                  </c:pt>
                  <c:pt idx="6">
                    <c:v>948</c:v>
                  </c:pt>
                  <c:pt idx="7">
                    <c:v>474</c:v>
                  </c:pt>
                  <c:pt idx="8">
                    <c:v>169</c:v>
                  </c:pt>
                  <c:pt idx="9">
                    <c:v>9</c:v>
                  </c:pt>
                  <c:pt idx="10">
                    <c:v>0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E-9BDD-413F-AEC8-C52647E6D2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534579288"/>
        <c:axId val="534579616"/>
      </c:barChart>
      <c:catAx>
        <c:axId val="534579288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534579616"/>
        <c:crosses val="autoZero"/>
        <c:auto val="1"/>
        <c:lblAlgn val="ctr"/>
        <c:lblOffset val="100"/>
        <c:noMultiLvlLbl val="0"/>
      </c:catAx>
      <c:valAx>
        <c:axId val="534579616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534579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077638688358664E-2"/>
          <c:y val="0.12730419908273799"/>
          <c:w val="6.7180685590104636E-2"/>
          <c:h val="0.1053814013158668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accent2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hu-HU" sz="1800" b="1">
                <a:solidFill>
                  <a:schemeClr val="accent2"/>
                </a:solidFill>
                <a:latin typeface="Century Gothic" panose="020B0502020202020204" pitchFamily="34" charset="0"/>
              </a:rPr>
              <a:t>Katasztrófavédelem - Korfa</a:t>
            </a:r>
          </a:p>
        </c:rich>
      </c:tx>
      <c:layout>
        <c:manualLayout>
          <c:xMode val="edge"/>
          <c:yMode val="edge"/>
          <c:x val="4.2154340010670359E-2"/>
          <c:y val="2.62615902530211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accent2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hu-HU"/>
        </a:p>
      </c:txPr>
    </c:title>
    <c:autoTitleDeleted val="0"/>
    <c:plotArea>
      <c:layout>
        <c:manualLayout>
          <c:layoutTarget val="inner"/>
          <c:xMode val="edge"/>
          <c:yMode val="edge"/>
          <c:x val="0.12335906866988501"/>
          <c:y val="0.13006052572808707"/>
          <c:w val="0.82632101830552651"/>
          <c:h val="0.7587376653239480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Munka5!$G$56</c:f>
              <c:strCache>
                <c:ptCount val="1"/>
                <c:pt idx="0">
                  <c:v>férfi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9CFB120C-E112-4542-89E8-37C35D79CF76}" type="CELLRANGE">
                      <a:rPr lang="en-US"/>
                      <a:pPr/>
                      <a:t>[CELLATARTOMÁNY]</a:t>
                    </a:fld>
                    <a:endParaRPr lang="hu-HU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9630-4DF1-B645-509FBFC60A9A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0E881EF4-0D6B-4237-A467-877F8D3D9B01}" type="CELLRANGE">
                      <a:rPr lang="hu-HU"/>
                      <a:pPr/>
                      <a:t>[CELLATARTOMÁNY]</a:t>
                    </a:fld>
                    <a:endParaRPr lang="hu-HU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9630-4DF1-B645-509FBFC60A9A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FFA323C0-BD05-4E9F-9B4F-3D7E39C44E14}" type="CELLRANGE">
                      <a:rPr lang="hu-HU"/>
                      <a:pPr/>
                      <a:t>[CELLATARTOMÁNY]</a:t>
                    </a:fld>
                    <a:endParaRPr lang="hu-HU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9630-4DF1-B645-509FBFC60A9A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6E878535-DFE7-4185-8926-4977AD3E15C1}" type="CELLRANGE">
                      <a:rPr lang="hu-HU"/>
                      <a:pPr/>
                      <a:t>[CELLATARTOMÁNY]</a:t>
                    </a:fld>
                    <a:endParaRPr lang="hu-HU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9630-4DF1-B645-509FBFC60A9A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89051EC0-CFBA-4497-A9A6-49AC1B50F99D}" type="CELLRANGE">
                      <a:rPr lang="hu-HU"/>
                      <a:pPr/>
                      <a:t>[CELLATARTOMÁNY]</a:t>
                    </a:fld>
                    <a:endParaRPr lang="hu-HU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9630-4DF1-B645-509FBFC60A9A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fld id="{3B6FA7AC-F802-4DA7-AD81-0B4C1AC1659C}" type="CELLRANGE">
                      <a:rPr lang="hu-HU"/>
                      <a:pPr/>
                      <a:t>[CELLATARTOMÁNY]</a:t>
                    </a:fld>
                    <a:endParaRPr lang="hu-HU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9630-4DF1-B645-509FBFC60A9A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fld id="{188BAD48-E334-4BF9-8485-1DFE84E6BE90}" type="CELLRANGE">
                      <a:rPr lang="hu-HU"/>
                      <a:pPr/>
                      <a:t>[CELLATARTOMÁNY]</a:t>
                    </a:fld>
                    <a:endParaRPr lang="hu-HU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9630-4DF1-B645-509FBFC60A9A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fld id="{A92B04F2-2257-49AA-8DBF-184DED9884FA}" type="CELLRANGE">
                      <a:rPr lang="hu-HU"/>
                      <a:pPr/>
                      <a:t>[CELLATARTOMÁNY]</a:t>
                    </a:fld>
                    <a:endParaRPr lang="hu-HU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9630-4DF1-B645-509FBFC60A9A}"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fld id="{2741BFB8-64A8-47B0-9B09-6914E7227EFA}" type="CELLRANGE">
                      <a:rPr lang="hu-HU"/>
                      <a:pPr/>
                      <a:t>[CELLATARTOMÁNY]</a:t>
                    </a:fld>
                    <a:endParaRPr lang="hu-HU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9630-4DF1-B645-509FBFC60A9A}"/>
                </c:ext>
              </c:extLst>
            </c:dLbl>
            <c:dLbl>
              <c:idx val="9"/>
              <c:layout>
                <c:manualLayout>
                  <c:x val="-3.0629512275836501E-2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9357521-9FE6-4C38-A2B6-0ECCFEB09720}" type="CELLRANGE">
                      <a:rPr lang="en-US"/>
                      <a:pPr>
                        <a:defRPr sz="1200" b="1">
                          <a:solidFill>
                            <a:sysClr val="windowText" lastClr="000000"/>
                          </a:solidFill>
                        </a:defRPr>
                      </a:pPr>
                      <a:t>[CELLATARTOMÁNY]</a:t>
                    </a:fld>
                    <a:endParaRPr lang="hu-H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9630-4DF1-B645-509FBFC60A9A}"/>
                </c:ext>
              </c:extLst>
            </c:dLbl>
            <c:dLbl>
              <c:idx val="10"/>
              <c:layout>
                <c:manualLayout>
                  <c:x val="-3.0629512275836501E-2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F15E037-AFFF-4073-B6E9-3F0EF7ADBBEB}" type="CELLRANGE">
                      <a:rPr lang="en-US"/>
                      <a:pPr>
                        <a:defRPr sz="1200" b="1">
                          <a:solidFill>
                            <a:sysClr val="windowText" lastClr="000000"/>
                          </a:solidFill>
                        </a:defRPr>
                      </a:pPr>
                      <a:t>[CELLATARTOMÁNY]</a:t>
                    </a:fld>
                    <a:endParaRPr lang="hu-H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9630-4DF1-B645-509FBFC60A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Munka5!$F$57:$F$67</c:f>
              <c:strCache>
                <c:ptCount val="11"/>
                <c:pt idx="0">
                  <c:v>25 év alatt</c:v>
                </c:pt>
                <c:pt idx="1">
                  <c:v>25-29 év</c:v>
                </c:pt>
                <c:pt idx="2">
                  <c:v>30-34 év</c:v>
                </c:pt>
                <c:pt idx="3">
                  <c:v>35-39 év</c:v>
                </c:pt>
                <c:pt idx="4">
                  <c:v>40-44 év</c:v>
                </c:pt>
                <c:pt idx="5">
                  <c:v>45-49 év</c:v>
                </c:pt>
                <c:pt idx="6">
                  <c:v>50-54 év</c:v>
                </c:pt>
                <c:pt idx="7">
                  <c:v>55-59 év</c:v>
                </c:pt>
                <c:pt idx="8">
                  <c:v>60-64 év</c:v>
                </c:pt>
                <c:pt idx="9">
                  <c:v>65-69 év</c:v>
                </c:pt>
                <c:pt idx="10">
                  <c:v>70 év felett</c:v>
                </c:pt>
              </c:strCache>
            </c:strRef>
          </c:cat>
          <c:val>
            <c:numRef>
              <c:f>Munka5!$G$57:$G$67</c:f>
              <c:numCache>
                <c:formatCode>General</c:formatCode>
                <c:ptCount val="11"/>
                <c:pt idx="0">
                  <c:v>-408</c:v>
                </c:pt>
                <c:pt idx="1">
                  <c:v>-503</c:v>
                </c:pt>
                <c:pt idx="2">
                  <c:v>-745</c:v>
                </c:pt>
                <c:pt idx="3">
                  <c:v>-1160</c:v>
                </c:pt>
                <c:pt idx="4">
                  <c:v>-1635</c:v>
                </c:pt>
                <c:pt idx="5">
                  <c:v>-2622</c:v>
                </c:pt>
                <c:pt idx="6">
                  <c:v>-1765</c:v>
                </c:pt>
                <c:pt idx="7">
                  <c:v>-695</c:v>
                </c:pt>
                <c:pt idx="8">
                  <c:v>-261</c:v>
                </c:pt>
                <c:pt idx="9">
                  <c:v>-16</c:v>
                </c:pt>
                <c:pt idx="10">
                  <c:v>-9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Munka5!$C$57:$C$67</c15:f>
                <c15:dlblRangeCache>
                  <c:ptCount val="11"/>
                  <c:pt idx="0">
                    <c:v>408</c:v>
                  </c:pt>
                  <c:pt idx="1">
                    <c:v>503</c:v>
                  </c:pt>
                  <c:pt idx="2">
                    <c:v>745</c:v>
                  </c:pt>
                  <c:pt idx="3">
                    <c:v>1160</c:v>
                  </c:pt>
                  <c:pt idx="4">
                    <c:v>1635</c:v>
                  </c:pt>
                  <c:pt idx="5">
                    <c:v>2622</c:v>
                  </c:pt>
                  <c:pt idx="6">
                    <c:v>1765</c:v>
                  </c:pt>
                  <c:pt idx="7">
                    <c:v>695</c:v>
                  </c:pt>
                  <c:pt idx="8">
                    <c:v>261</c:v>
                  </c:pt>
                  <c:pt idx="9">
                    <c:v>16</c:v>
                  </c:pt>
                  <c:pt idx="10">
                    <c:v>9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B-9630-4DF1-B645-509FBFC60A9A}"/>
            </c:ext>
          </c:extLst>
        </c:ser>
        <c:ser>
          <c:idx val="1"/>
          <c:order val="1"/>
          <c:tx>
            <c:strRef>
              <c:f>Munka5!$H$56</c:f>
              <c:strCache>
                <c:ptCount val="1"/>
                <c:pt idx="0">
                  <c:v>nő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6.9073856918832999E-2"/>
                  <c:y val="-3.282181821189558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9630-4DF1-B645-509FBFC60A9A}"/>
                </c:ext>
              </c:extLst>
            </c:dLbl>
            <c:dLbl>
              <c:idx val="1"/>
              <c:layout>
                <c:manualLayout>
                  <c:x val="7.1627062776201636E-2"/>
                  <c:y val="2.5848021905588943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9630-4DF1-B645-509FBFC60A9A}"/>
                </c:ext>
              </c:extLst>
            </c:dLbl>
            <c:dLbl>
              <c:idx val="2"/>
              <c:layout>
                <c:manualLayout>
                  <c:x val="7.1177267182544829E-2"/>
                  <c:y val="-3.282698781627639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9630-4DF1-B645-509FBFC60A9A}"/>
                </c:ext>
              </c:extLst>
            </c:dLbl>
            <c:dLbl>
              <c:idx val="3"/>
              <c:layout>
                <c:manualLayout>
                  <c:x val="6.8289169469921668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9630-4DF1-B645-509FBFC60A9A}"/>
                </c:ext>
              </c:extLst>
            </c:dLbl>
            <c:dLbl>
              <c:idx val="4"/>
              <c:layout>
                <c:manualLayout>
                  <c:x val="6.8234215508076942E-2"/>
                  <c:y val="6.0182115767569833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9630-4DF1-B645-509FBFC60A9A}"/>
                </c:ext>
              </c:extLst>
            </c:dLbl>
            <c:dLbl>
              <c:idx val="5"/>
              <c:layout>
                <c:manualLayout>
                  <c:x val="6.2985164669805069E-2"/>
                  <c:y val="3.282957261846725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9630-4DF1-B645-509FBFC60A9A}"/>
                </c:ext>
              </c:extLst>
            </c:dLbl>
            <c:dLbl>
              <c:idx val="6"/>
              <c:layout>
                <c:manualLayout>
                  <c:x val="5.5587396696457229E-2"/>
                  <c:y val="3.282698781627639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9630-4DF1-B645-509FBFC60A9A}"/>
                </c:ext>
              </c:extLst>
            </c:dLbl>
            <c:dLbl>
              <c:idx val="7"/>
              <c:layout>
                <c:manualLayout>
                  <c:x val="6.2252847140645447E-2"/>
                  <c:y val="3.282698781627639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9630-4DF1-B645-509FBFC60A9A}"/>
                </c:ext>
              </c:extLst>
            </c:dLbl>
            <c:dLbl>
              <c:idx val="8"/>
              <c:layout>
                <c:manualLayout>
                  <c:x val="4.9849100555241735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9630-4DF1-B645-509FBFC60A9A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Munka5!$F$57:$F$67</c:f>
              <c:strCache>
                <c:ptCount val="11"/>
                <c:pt idx="0">
                  <c:v>25 év alatt</c:v>
                </c:pt>
                <c:pt idx="1">
                  <c:v>25-29 év</c:v>
                </c:pt>
                <c:pt idx="2">
                  <c:v>30-34 év</c:v>
                </c:pt>
                <c:pt idx="3">
                  <c:v>35-39 év</c:v>
                </c:pt>
                <c:pt idx="4">
                  <c:v>40-44 év</c:v>
                </c:pt>
                <c:pt idx="5">
                  <c:v>45-49 év</c:v>
                </c:pt>
                <c:pt idx="6">
                  <c:v>50-54 év</c:v>
                </c:pt>
                <c:pt idx="7">
                  <c:v>55-59 év</c:v>
                </c:pt>
                <c:pt idx="8">
                  <c:v>60-64 év</c:v>
                </c:pt>
                <c:pt idx="9">
                  <c:v>65-69 év</c:v>
                </c:pt>
                <c:pt idx="10">
                  <c:v>70 év felett</c:v>
                </c:pt>
              </c:strCache>
            </c:strRef>
          </c:cat>
          <c:val>
            <c:numRef>
              <c:f>Munka5!$H$57:$H$67</c:f>
              <c:numCache>
                <c:formatCode>General</c:formatCode>
                <c:ptCount val="11"/>
                <c:pt idx="0">
                  <c:v>55</c:v>
                </c:pt>
                <c:pt idx="1">
                  <c:v>52</c:v>
                </c:pt>
                <c:pt idx="2">
                  <c:v>140</c:v>
                </c:pt>
                <c:pt idx="3">
                  <c:v>183</c:v>
                </c:pt>
                <c:pt idx="4">
                  <c:v>202</c:v>
                </c:pt>
                <c:pt idx="5">
                  <c:v>265</c:v>
                </c:pt>
                <c:pt idx="6">
                  <c:v>235</c:v>
                </c:pt>
                <c:pt idx="7">
                  <c:v>191</c:v>
                </c:pt>
                <c:pt idx="8">
                  <c:v>47</c:v>
                </c:pt>
                <c:pt idx="9">
                  <c:v>8</c:v>
                </c:pt>
                <c:pt idx="1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9630-4DF1-B645-509FBFC60A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499085816"/>
        <c:axId val="499086472"/>
      </c:barChart>
      <c:catAx>
        <c:axId val="499085816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499086472"/>
        <c:crosses val="autoZero"/>
        <c:auto val="1"/>
        <c:lblAlgn val="ctr"/>
        <c:lblOffset val="100"/>
        <c:noMultiLvlLbl val="0"/>
      </c:catAx>
      <c:valAx>
        <c:axId val="499086472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499085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753143405172699"/>
          <c:y val="0.14584952101490622"/>
          <c:w val="6.9588058684668996E-2"/>
          <c:h val="0.1024724942261611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hu-HU" sz="1800" b="1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</a:rPr>
              <a:t>Rendelkezési állomány</a:t>
            </a:r>
          </a:p>
        </c:rich>
      </c:tx>
      <c:layout>
        <c:manualLayout>
          <c:xMode val="edge"/>
          <c:yMode val="edge"/>
          <c:x val="6.187628665048759E-2"/>
          <c:y val="2.61946743855015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hu-HU"/>
        </a:p>
      </c:txPr>
    </c:title>
    <c:autoTitleDeleted val="0"/>
    <c:plotArea>
      <c:layout>
        <c:manualLayout>
          <c:layoutTarget val="inner"/>
          <c:xMode val="edge"/>
          <c:yMode val="edge"/>
          <c:x val="0.15301351958855766"/>
          <c:y val="0.1214450591197816"/>
          <c:w val="0.82574786310168047"/>
          <c:h val="0.767636479796712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Munka5!$B$78</c:f>
              <c:strCache>
                <c:ptCount val="1"/>
                <c:pt idx="0">
                  <c:v>Általános Rendőrség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Munka5!$C$77:$E$77</c:f>
              <c:strCache>
                <c:ptCount val="3"/>
                <c:pt idx="0">
                  <c:v>Tiszt </c:v>
                </c:pt>
                <c:pt idx="1">
                  <c:v>Tiszthelyettes</c:v>
                </c:pt>
                <c:pt idx="2">
                  <c:v>Összesen</c:v>
                </c:pt>
              </c:strCache>
            </c:strRef>
          </c:cat>
          <c:val>
            <c:numRef>
              <c:f>Munka5!$C$78:$E$78</c:f>
              <c:numCache>
                <c:formatCode>General</c:formatCode>
                <c:ptCount val="3"/>
                <c:pt idx="0">
                  <c:v>2065</c:v>
                </c:pt>
                <c:pt idx="1">
                  <c:v>1532</c:v>
                </c:pt>
                <c:pt idx="2">
                  <c:v>3597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E9-42E6-887B-DC11F2AFC57D}"/>
            </c:ext>
          </c:extLst>
        </c:ser>
        <c:ser>
          <c:idx val="2"/>
          <c:order val="1"/>
          <c:tx>
            <c:strRef>
              <c:f>Munka5!$B$80</c:f>
              <c:strCache>
                <c:ptCount val="1"/>
                <c:pt idx="0">
                  <c:v>Katasztrófavédelem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Munka5!$C$77:$E$77</c:f>
              <c:strCache>
                <c:ptCount val="3"/>
                <c:pt idx="0">
                  <c:v>Tiszt </c:v>
                </c:pt>
                <c:pt idx="1">
                  <c:v>Tiszthelyettes</c:v>
                </c:pt>
                <c:pt idx="2">
                  <c:v>Összesen</c:v>
                </c:pt>
              </c:strCache>
            </c:strRef>
          </c:cat>
          <c:val>
            <c:numRef>
              <c:f>Munka5!$C$80:$E$80</c:f>
              <c:numCache>
                <c:formatCode>General</c:formatCode>
                <c:ptCount val="3"/>
                <c:pt idx="0">
                  <c:v>224</c:v>
                </c:pt>
                <c:pt idx="1">
                  <c:v>14</c:v>
                </c:pt>
                <c:pt idx="2">
                  <c:v>238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4E9-42E6-887B-DC11F2AFC57D}"/>
            </c:ext>
          </c:extLst>
        </c:ser>
        <c:ser>
          <c:idx val="1"/>
          <c:order val="2"/>
          <c:tx>
            <c:strRef>
              <c:f>Munka5!$B$79</c:f>
              <c:strCache>
                <c:ptCount val="1"/>
                <c:pt idx="0">
                  <c:v>Büntetés-végrehajtás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Munka5!$C$77:$E$77</c:f>
              <c:strCache>
                <c:ptCount val="3"/>
                <c:pt idx="0">
                  <c:v>Tiszt </c:v>
                </c:pt>
                <c:pt idx="1">
                  <c:v>Tiszthelyettes</c:v>
                </c:pt>
                <c:pt idx="2">
                  <c:v>Összesen</c:v>
                </c:pt>
              </c:strCache>
            </c:strRef>
          </c:cat>
          <c:val>
            <c:numRef>
              <c:f>Munka5!$C$79:$E$79</c:f>
              <c:numCache>
                <c:formatCode>General</c:formatCode>
                <c:ptCount val="3"/>
                <c:pt idx="0">
                  <c:v>136</c:v>
                </c:pt>
                <c:pt idx="1">
                  <c:v>44</c:v>
                </c:pt>
                <c:pt idx="2">
                  <c:v>180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E9-42E6-887B-DC11F2AFC5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"/>
        <c:axId val="625083680"/>
        <c:axId val="625081384"/>
      </c:barChart>
      <c:catAx>
        <c:axId val="6250836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625081384"/>
        <c:crosses val="autoZero"/>
        <c:auto val="1"/>
        <c:lblAlgn val="ctr"/>
        <c:lblOffset val="100"/>
        <c:noMultiLvlLbl val="0"/>
      </c:catAx>
      <c:valAx>
        <c:axId val="625081384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625083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2532173768680896"/>
          <c:y val="0.12943598173694928"/>
          <c:w val="0.24185494465264981"/>
          <c:h val="0.2878761198158844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0BF177-F687-490D-BC11-26C5833A6EAB}" type="datetimeFigureOut">
              <a:rPr lang="hu-HU" smtClean="0"/>
              <a:t>2025.06.11.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D943FB-46A7-4169-B554-D60B94FD12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01536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EC9895-8F94-4CDD-9916-C00D97BE73A4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50845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684A-DC65-4856-95F3-7E728E039802}" type="datetimeFigureOut">
              <a:rPr lang="hu-HU" smtClean="0"/>
              <a:t>2025.06.11.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AFC75-AB11-4063-8D32-23AE94FF51D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19353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684A-DC65-4856-95F3-7E728E039802}" type="datetimeFigureOut">
              <a:rPr lang="hu-HU" smtClean="0"/>
              <a:t>2025.06.11.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AFC75-AB11-4063-8D32-23AE94FF51D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67739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684A-DC65-4856-95F3-7E728E039802}" type="datetimeFigureOut">
              <a:rPr lang="hu-HU" smtClean="0"/>
              <a:t>2025.06.11.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AFC75-AB11-4063-8D32-23AE94FF51D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47425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684A-DC65-4856-95F3-7E728E039802}" type="datetimeFigureOut">
              <a:rPr lang="hu-HU" smtClean="0"/>
              <a:t>2025.06.11.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AFC75-AB11-4063-8D32-23AE94FF51D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15723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684A-DC65-4856-95F3-7E728E039802}" type="datetimeFigureOut">
              <a:rPr lang="hu-HU" smtClean="0"/>
              <a:t>2025.06.11.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AFC75-AB11-4063-8D32-23AE94FF51D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15083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684A-DC65-4856-95F3-7E728E039802}" type="datetimeFigureOut">
              <a:rPr lang="hu-HU" smtClean="0"/>
              <a:t>2025.06.11.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AFC75-AB11-4063-8D32-23AE94FF51D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18577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684A-DC65-4856-95F3-7E728E039802}" type="datetimeFigureOut">
              <a:rPr lang="hu-HU" smtClean="0"/>
              <a:t>2025.06.11.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AFC75-AB11-4063-8D32-23AE94FF51D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12356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684A-DC65-4856-95F3-7E728E039802}" type="datetimeFigureOut">
              <a:rPr lang="hu-HU" smtClean="0"/>
              <a:t>2025.06.11.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AFC75-AB11-4063-8D32-23AE94FF51D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53977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684A-DC65-4856-95F3-7E728E039802}" type="datetimeFigureOut">
              <a:rPr lang="hu-HU" smtClean="0"/>
              <a:t>2025.06.11.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AFC75-AB11-4063-8D32-23AE94FF51D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7004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684A-DC65-4856-95F3-7E728E039802}" type="datetimeFigureOut">
              <a:rPr lang="hu-HU" smtClean="0"/>
              <a:t>2025.06.11.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AFC75-AB11-4063-8D32-23AE94FF51D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4443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684A-DC65-4856-95F3-7E728E039802}" type="datetimeFigureOut">
              <a:rPr lang="hu-HU" smtClean="0"/>
              <a:t>2025.06.11.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AFC75-AB11-4063-8D32-23AE94FF51D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0587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E684A-DC65-4856-95F3-7E728E039802}" type="datetimeFigureOut">
              <a:rPr lang="hu-HU" smtClean="0"/>
              <a:t>2025.06.11.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AFC75-AB11-4063-8D32-23AE94FF51D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41125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Csoportba foglalás 8"/>
          <p:cNvGrpSpPr/>
          <p:nvPr/>
        </p:nvGrpSpPr>
        <p:grpSpPr>
          <a:xfrm>
            <a:off x="8372475" y="5986473"/>
            <a:ext cx="3552272" cy="644405"/>
            <a:chOff x="1211099" y="2333566"/>
            <a:chExt cx="9976229" cy="1809751"/>
          </a:xfrm>
        </p:grpSpPr>
        <p:pic>
          <p:nvPicPr>
            <p:cNvPr id="5" name="Kép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877"/>
            <a:stretch/>
          </p:blipFill>
          <p:spPr>
            <a:xfrm>
              <a:off x="2277836" y="2992505"/>
              <a:ext cx="8882582" cy="730410"/>
            </a:xfrm>
            <a:prstGeom prst="rect">
              <a:avLst/>
            </a:prstGeom>
          </p:spPr>
        </p:pic>
        <p:pic>
          <p:nvPicPr>
            <p:cNvPr id="6" name="Kép 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015" r="38133" b="19002"/>
            <a:stretch/>
          </p:blipFill>
          <p:spPr>
            <a:xfrm>
              <a:off x="1211099" y="2333566"/>
              <a:ext cx="992092" cy="1809751"/>
            </a:xfrm>
            <a:prstGeom prst="rect">
              <a:avLst/>
            </a:prstGeom>
          </p:spPr>
        </p:pic>
        <p:cxnSp>
          <p:nvCxnSpPr>
            <p:cNvPr id="8" name="Egyenes összekötő 7"/>
            <p:cNvCxnSpPr/>
            <p:nvPr/>
          </p:nvCxnSpPr>
          <p:spPr>
            <a:xfrm>
              <a:off x="2295328" y="3862873"/>
              <a:ext cx="8892000" cy="0"/>
            </a:xfrm>
            <a:prstGeom prst="line">
              <a:avLst/>
            </a:prstGeom>
            <a:ln w="28575">
              <a:solidFill>
                <a:srgbClr val="AD996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Szövegdoboz 14">
            <a:extLst>
              <a:ext uri="{FF2B5EF4-FFF2-40B4-BE49-F238E27FC236}">
                <a16:creationId xmlns:a16="http://schemas.microsoft.com/office/drawing/2014/main" id="{6CE04317-72CF-8F92-02D7-D40014BBED8D}"/>
              </a:ext>
            </a:extLst>
          </p:cNvPr>
          <p:cNvSpPr txBox="1"/>
          <p:nvPr/>
        </p:nvSpPr>
        <p:spPr>
          <a:xfrm>
            <a:off x="-1" y="266612"/>
            <a:ext cx="283465" cy="100156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endParaRPr lang="hu-HU" sz="6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37" name="Szövegdoboz 18">
            <a:extLst>
              <a:ext uri="{FF2B5EF4-FFF2-40B4-BE49-F238E27FC236}">
                <a16:creationId xmlns:a16="http://schemas.microsoft.com/office/drawing/2014/main" id="{A68BDC28-1AEB-E7EA-83E1-9949EC4C57A7}"/>
              </a:ext>
            </a:extLst>
          </p:cNvPr>
          <p:cNvSpPr txBox="1"/>
          <p:nvPr/>
        </p:nvSpPr>
        <p:spPr>
          <a:xfrm>
            <a:off x="-1" y="1343640"/>
            <a:ext cx="283465" cy="100156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hu-HU" sz="6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41" name="Szövegdoboz 22">
            <a:extLst>
              <a:ext uri="{FF2B5EF4-FFF2-40B4-BE49-F238E27FC236}">
                <a16:creationId xmlns:a16="http://schemas.microsoft.com/office/drawing/2014/main" id="{60796445-9AA5-E73E-B19F-6F9A17759B82}"/>
              </a:ext>
            </a:extLst>
          </p:cNvPr>
          <p:cNvSpPr txBox="1"/>
          <p:nvPr/>
        </p:nvSpPr>
        <p:spPr>
          <a:xfrm>
            <a:off x="-1" y="2414230"/>
            <a:ext cx="283465" cy="1001561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endParaRPr lang="hu-HU" sz="6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45" name="Szövegdoboz 26">
            <a:extLst>
              <a:ext uri="{FF2B5EF4-FFF2-40B4-BE49-F238E27FC236}">
                <a16:creationId xmlns:a16="http://schemas.microsoft.com/office/drawing/2014/main" id="{B1DD64B0-2BEE-2FD3-0DDB-F1827DFBF2F7}"/>
              </a:ext>
            </a:extLst>
          </p:cNvPr>
          <p:cNvSpPr txBox="1"/>
          <p:nvPr/>
        </p:nvSpPr>
        <p:spPr>
          <a:xfrm>
            <a:off x="-1" y="3497834"/>
            <a:ext cx="283465" cy="100156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endParaRPr lang="hu-HU" sz="6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790575" y="1374176"/>
            <a:ext cx="7146508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66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lack" pitchFamily="2" charset="-18"/>
              </a:rPr>
              <a:t>BÉT-RÁÉT ülés</a:t>
            </a:r>
          </a:p>
          <a:p>
            <a:r>
              <a:rPr lang="hu-HU" sz="6600" dirty="0" smtClean="0">
                <a:solidFill>
                  <a:schemeClr val="bg1">
                    <a:lumMod val="85000"/>
                  </a:schemeClr>
                </a:solidFill>
                <a:latin typeface="Montserrat Black" pitchFamily="2" charset="-18"/>
              </a:rPr>
              <a:t>2025. május 22.</a:t>
            </a:r>
            <a:endParaRPr lang="hu-HU" sz="6600" dirty="0">
              <a:solidFill>
                <a:schemeClr val="bg1">
                  <a:lumMod val="85000"/>
                </a:schemeClr>
              </a:solidFill>
              <a:latin typeface="Montserrat Black" pitchFamily="2" charset="-18"/>
            </a:endParaRPr>
          </a:p>
        </p:txBody>
      </p:sp>
      <p:sp>
        <p:nvSpPr>
          <p:cNvPr id="26" name="Téglalap 25"/>
          <p:cNvSpPr/>
          <p:nvPr/>
        </p:nvSpPr>
        <p:spPr>
          <a:xfrm>
            <a:off x="790575" y="3497834"/>
            <a:ext cx="4958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adea" panose="02040503050406030204" pitchFamily="18" charset="-18"/>
              </a:rPr>
              <a:t>Kovácsné dr. Szekér Enikő</a:t>
            </a:r>
          </a:p>
          <a:p>
            <a:r>
              <a:rPr lang="hu-H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adea" panose="02040503050406030204" pitchFamily="18" charset="-18"/>
              </a:rPr>
              <a:t>személyügyi helyettes államtitkár</a:t>
            </a:r>
          </a:p>
        </p:txBody>
      </p:sp>
    </p:spTree>
    <p:extLst>
      <p:ext uri="{BB962C8B-B14F-4D97-AF65-F5344CB8AC3E}">
        <p14:creationId xmlns:p14="http://schemas.microsoft.com/office/powerpoint/2010/main" val="39739134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4661585"/>
              </p:ext>
            </p:extLst>
          </p:nvPr>
        </p:nvGraphicFramePr>
        <p:xfrm>
          <a:off x="1845777" y="381000"/>
          <a:ext cx="9565173" cy="6181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" name="Kép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59" y="257373"/>
            <a:ext cx="642010" cy="55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01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247161"/>
              </p:ext>
            </p:extLst>
          </p:nvPr>
        </p:nvGraphicFramePr>
        <p:xfrm>
          <a:off x="1733550" y="352425"/>
          <a:ext cx="10077450" cy="6372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59" y="257373"/>
            <a:ext cx="642010" cy="55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64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59" y="257373"/>
            <a:ext cx="642010" cy="551058"/>
          </a:xfrm>
          <a:prstGeom prst="rect">
            <a:avLst/>
          </a:prstGeom>
        </p:spPr>
      </p:pic>
      <p:graphicFrame>
        <p:nvGraphicFramePr>
          <p:cNvPr id="6" name="Diagra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7596654"/>
              </p:ext>
            </p:extLst>
          </p:nvPr>
        </p:nvGraphicFramePr>
        <p:xfrm>
          <a:off x="1404169" y="352425"/>
          <a:ext cx="9863905" cy="6132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0435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105102"/>
              </p:ext>
            </p:extLst>
          </p:nvPr>
        </p:nvGraphicFramePr>
        <p:xfrm>
          <a:off x="1381125" y="532902"/>
          <a:ext cx="10086975" cy="601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59" y="257373"/>
            <a:ext cx="642010" cy="55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78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49</Words>
  <Application>Microsoft Office PowerPoint</Application>
  <PresentationFormat>Szélesvásznú</PresentationFormat>
  <Paragraphs>31</Paragraphs>
  <Slides>5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5</vt:i4>
      </vt:variant>
    </vt:vector>
  </HeadingPairs>
  <TitlesOfParts>
    <vt:vector size="13" baseType="lpstr">
      <vt:lpstr>Arial</vt:lpstr>
      <vt:lpstr>Caladea</vt:lpstr>
      <vt:lpstr>Calibri</vt:lpstr>
      <vt:lpstr>Calibri Light</vt:lpstr>
      <vt:lpstr>Century Gothic</vt:lpstr>
      <vt:lpstr>Impact</vt:lpstr>
      <vt:lpstr>Montserrat Black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>BM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Varga-Mészáros Brigitta</dc:creator>
  <cp:lastModifiedBy>Badacsonyi-Horváth Katalin dr.</cp:lastModifiedBy>
  <cp:revision>11</cp:revision>
  <dcterms:created xsi:type="dcterms:W3CDTF">2025-05-22T05:52:28Z</dcterms:created>
  <dcterms:modified xsi:type="dcterms:W3CDTF">2025-06-11T07:01:06Z</dcterms:modified>
</cp:coreProperties>
</file>